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34"/>
  </p:notesMasterIdLst>
  <p:sldIdLst>
    <p:sldId id="275" r:id="rId2"/>
    <p:sldId id="257" r:id="rId3"/>
    <p:sldId id="288" r:id="rId4"/>
    <p:sldId id="258" r:id="rId5"/>
    <p:sldId id="289" r:id="rId6"/>
    <p:sldId id="290" r:id="rId7"/>
    <p:sldId id="291" r:id="rId8"/>
    <p:sldId id="292" r:id="rId9"/>
    <p:sldId id="293" r:id="rId10"/>
    <p:sldId id="294" r:id="rId11"/>
    <p:sldId id="296" r:id="rId12"/>
    <p:sldId id="297" r:id="rId13"/>
    <p:sldId id="298" r:id="rId14"/>
    <p:sldId id="299" r:id="rId15"/>
    <p:sldId id="276" r:id="rId16"/>
    <p:sldId id="284" r:id="rId17"/>
    <p:sldId id="285" r:id="rId18"/>
    <p:sldId id="286" r:id="rId19"/>
    <p:sldId id="277" r:id="rId20"/>
    <p:sldId id="264" r:id="rId21"/>
    <p:sldId id="278" r:id="rId22"/>
    <p:sldId id="266" r:id="rId23"/>
    <p:sldId id="267" r:id="rId24"/>
    <p:sldId id="279" r:id="rId25"/>
    <p:sldId id="270" r:id="rId26"/>
    <p:sldId id="271" r:id="rId27"/>
    <p:sldId id="287" r:id="rId28"/>
    <p:sldId id="282" r:id="rId29"/>
    <p:sldId id="281" r:id="rId30"/>
    <p:sldId id="280" r:id="rId31"/>
    <p:sldId id="283" r:id="rId32"/>
    <p:sldId id="273" r:id="rId33"/>
  </p:sldIdLst>
  <p:sldSz cx="12188825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Lato" panose="020B0604020202020204" charset="0"/>
      <p:regular r:id="rId45"/>
      <p:bold r:id="rId46"/>
      <p:italic r:id="rId47"/>
      <p:boldItalic r:id="rId48"/>
    </p:embeddedFont>
    <p:embeddedFont>
      <p:font typeface="Wingdings 2" panose="05020102010507070707" pitchFamily="18" charset="2"/>
      <p:regular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3441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7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67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3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8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27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34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oftuni.bg:808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kids.softuni.bg/" TargetMode="External"/><Relationship Id="rId7" Type="http://schemas.openxmlformats.org/officeDocument/2006/relationships/hyperlink" Target="https://digital.softuni.b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hyperlink" Target="https://creative.softuni.bg/" TargetMode="Externa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oftuni.foundation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hyperlink" Target="https://svetlina.softuni.bg/" TargetMode="External"/><Relationship Id="rId4" Type="http://schemas.openxmlformats.org/officeDocument/2006/relationships/hyperlink" Target="http://svetlina.softuni.b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Scope, Objective, Target Audience, Schedule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 – Course Introduction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US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68309" y="4894604"/>
            <a:ext cx="2950749" cy="976925"/>
          </a:xfrm>
        </p:spPr>
        <p:txBody>
          <a:bodyPr/>
          <a:lstStyle/>
          <a:p>
            <a:pPr lvl="0"/>
            <a:r>
              <a:rPr lang="en-US" dirty="0" smtClean="0">
                <a:sym typeface="Calibri"/>
              </a:rPr>
              <a:t> </a:t>
            </a:r>
            <a:r>
              <a:rPr lang="en-US" dirty="0" err="1" smtClean="0">
                <a:sym typeface="Calibri"/>
              </a:rPr>
              <a:t>SoftUni</a:t>
            </a:r>
            <a:r>
              <a:rPr lang="en-US" dirty="0" smtClean="0">
                <a:sym typeface="Calibri"/>
              </a:rPr>
              <a:t> Team </a:t>
            </a:r>
            <a:endParaRPr lang="en-US" sz="2800" dirty="0">
              <a:solidFill>
                <a:srgbClr val="EE792A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00377" y="5402217"/>
            <a:ext cx="2950749" cy="847980"/>
          </a:xfrm>
        </p:spPr>
        <p:txBody>
          <a:bodyPr/>
          <a:lstStyle/>
          <a:p>
            <a:pPr lvl="0"/>
            <a:r>
              <a:rPr lang="en-US" dirty="0" smtClean="0">
                <a:sym typeface="Calibri"/>
              </a:rPr>
              <a:t>Technical</a:t>
            </a:r>
            <a:r>
              <a:rPr lang="en-US" sz="2400" dirty="0" smtClean="0">
                <a:solidFill>
                  <a:srgbClr val="F4B36C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ea typeface="Calibri"/>
                <a:cs typeface="Calibri"/>
                <a:sym typeface="Calibri"/>
              </a:rPr>
              <a:t>Trainers</a:t>
            </a:r>
            <a:endParaRPr lang="en-US" dirty="0"/>
          </a:p>
          <a:p>
            <a:endParaRPr lang="bg-B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17652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Main Program</a:t>
            </a:r>
            <a:r>
              <a:rPr lang="bg-BG" dirty="0" smtClean="0"/>
              <a:t> “</a:t>
            </a:r>
            <a:r>
              <a:rPr lang="en-US" dirty="0" smtClean="0"/>
              <a:t>Software University</a:t>
            </a:r>
            <a:r>
              <a:rPr lang="bg-BG" dirty="0" smtClean="0"/>
              <a:t>" </a:t>
            </a:r>
            <a:r>
              <a:rPr lang="bg-BG" dirty="0"/>
              <a:t>@ </a:t>
            </a:r>
            <a:r>
              <a:rPr lang="en-US" noProof="1" smtClean="0"/>
              <a:t>SoftUni</a:t>
            </a:r>
          </a:p>
          <a:p>
            <a:pPr>
              <a:lnSpc>
                <a:spcPct val="110000"/>
              </a:lnSpc>
            </a:pPr>
            <a:r>
              <a:rPr lang="en-US" dirty="0"/>
              <a:t>Quality education, profession and work for software </a:t>
            </a:r>
            <a:r>
              <a:rPr lang="en-US" dirty="0" smtClean="0"/>
              <a:t>engineers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20 + </a:t>
            </a:r>
            <a:r>
              <a:rPr lang="en-US" dirty="0" smtClean="0">
                <a:solidFill>
                  <a:schemeClr val="bg1"/>
                </a:solidFill>
              </a:rPr>
              <a:t>practical courses</a:t>
            </a:r>
            <a:r>
              <a:rPr lang="en-US" dirty="0" smtClean="0"/>
              <a:t>, 20 + </a:t>
            </a:r>
            <a:r>
              <a:rPr lang="en-US" dirty="0" smtClean="0">
                <a:solidFill>
                  <a:schemeClr val="bg1"/>
                </a:solidFill>
              </a:rPr>
              <a:t>exams</a:t>
            </a:r>
            <a:r>
              <a:rPr lang="en-US" dirty="0" smtClean="0"/>
              <a:t>, 15 + </a:t>
            </a:r>
            <a:r>
              <a:rPr lang="en-US" dirty="0" smtClean="0">
                <a:solidFill>
                  <a:schemeClr val="bg1"/>
                </a:solidFill>
              </a:rPr>
              <a:t>exams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~ 2 </a:t>
            </a:r>
            <a:r>
              <a:rPr lang="en-US" dirty="0" smtClean="0">
                <a:sym typeface="Wingdings" panose="05000000000000000000" pitchFamily="2" charset="2"/>
              </a:rPr>
              <a:t>years</a:t>
            </a:r>
            <a:endParaRPr lang="bg-BG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Work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 smtClean="0"/>
              <a:t>career center </a:t>
            </a:r>
            <a:r>
              <a:rPr lang="bg-BG" dirty="0" smtClean="0"/>
              <a:t>(</a:t>
            </a:r>
            <a:r>
              <a:rPr lang="bg-BG" dirty="0" smtClean="0">
                <a:solidFill>
                  <a:schemeClr val="bg1"/>
                </a:solidFill>
              </a:rPr>
              <a:t>5.00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 smtClean="0">
                <a:solidFill>
                  <a:schemeClr val="bg1"/>
                </a:solidFill>
              </a:rPr>
              <a:t>+</a:t>
            </a:r>
            <a:r>
              <a:rPr lang="bg-BG" dirty="0" smtClean="0"/>
              <a:t> </a:t>
            </a:r>
            <a:r>
              <a:rPr lang="en-US" dirty="0" smtClean="0"/>
              <a:t>scores</a:t>
            </a:r>
            <a:r>
              <a:rPr lang="bg-BG" dirty="0" smtClean="0"/>
              <a:t>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Free start </a:t>
            </a:r>
            <a:r>
              <a:rPr lang="bg-BG" dirty="0"/>
              <a:t>– </a:t>
            </a:r>
            <a:r>
              <a:rPr lang="en-US" dirty="0" smtClean="0">
                <a:solidFill>
                  <a:schemeClr val="bg1"/>
                </a:solidFill>
              </a:rPr>
              <a:t>each month</a:t>
            </a:r>
            <a:r>
              <a:rPr lang="bg-BG" dirty="0" smtClean="0"/>
              <a:t> </a:t>
            </a:r>
            <a:r>
              <a:rPr lang="en-US" dirty="0" smtClean="0"/>
              <a:t>new course</a:t>
            </a:r>
            <a:endParaRPr lang="en-US" dirty="0"/>
          </a:p>
          <a:p>
            <a:pPr marL="609219" lvl="1" indent="0">
              <a:lnSpc>
                <a:spcPct val="110000"/>
              </a:lnSpc>
              <a:buNone/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Welcome to Software University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30B252-30B6-4540-9F00-E00E96A7D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74" y="3889396"/>
            <a:ext cx="1937753" cy="2395876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10124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Program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D8F54-DEF8-49F7-9F44-030B4C2815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424" y="2003270"/>
            <a:ext cx="7745976" cy="4854730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C#, Java, PHP, JavaScript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931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Open Courses </a:t>
            </a:r>
            <a:r>
              <a:rPr lang="bg-BG" dirty="0" smtClean="0"/>
              <a:t>@ </a:t>
            </a:r>
            <a:r>
              <a:rPr lang="en-US" noProof="1" smtClean="0"/>
              <a:t>SoftUni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Quality education, profession and work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ach month</a:t>
            </a:r>
            <a:r>
              <a:rPr lang="bg-BG" dirty="0" smtClean="0"/>
              <a:t> </a:t>
            </a:r>
            <a:r>
              <a:rPr lang="en-US" dirty="0" smtClean="0"/>
              <a:t>new course from different spheres as:</a:t>
            </a:r>
            <a:br>
              <a:rPr lang="en-US" dirty="0" smtClean="0"/>
            </a:br>
            <a:r>
              <a:rPr lang="en-US" dirty="0" smtClean="0"/>
              <a:t>Artificial Intelligence, Python, C++, Quality Assurance, Computer Networking, System Administration, Cyber Security</a:t>
            </a:r>
            <a:br>
              <a:rPr lang="en-US" dirty="0" smtClean="0"/>
            </a:br>
            <a:r>
              <a:rPr lang="en-US" dirty="0" err="1" smtClean="0"/>
              <a:t>Blockchain</a:t>
            </a:r>
            <a:r>
              <a:rPr lang="en-US" dirty="0" smtClean="0"/>
              <a:t> Technology and etc.</a:t>
            </a:r>
          </a:p>
          <a:p>
            <a:pPr marL="609219" lvl="1" indent="0">
              <a:lnSpc>
                <a:spcPct val="110000"/>
              </a:lnSpc>
              <a:buNone/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Welcome to Software University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30B252-30B6-4540-9F00-E00E96A7D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874" y="3889396"/>
            <a:ext cx="1937753" cy="2395876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291683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Courses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BA1E9-CC5E-474F-86AB-29F2B2715F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Quality Assurance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19999" b="12934"/>
          <a:stretch/>
        </p:blipFill>
        <p:spPr>
          <a:xfrm>
            <a:off x="2386584" y="2057400"/>
            <a:ext cx="7998380" cy="45994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2212" y="5257800"/>
            <a:ext cx="2842752" cy="5266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QA FUNDAMENTALS</a:t>
            </a:r>
            <a:endParaRPr lang="bg-BG" sz="2000" b="1" dirty="0">
              <a:solidFill>
                <a:schemeClr val="bg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8812" y="4334256"/>
            <a:ext cx="3376152" cy="89521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FUNDAMENTALS of PROGRAMMING with C#</a:t>
            </a:r>
            <a:endParaRPr lang="bg-BG" sz="2000" b="1" dirty="0">
              <a:solidFill>
                <a:schemeClr val="bg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51612" y="3674646"/>
            <a:ext cx="2842752" cy="52665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QA AUTOMATION</a:t>
            </a:r>
            <a:endParaRPr lang="bg-BG" sz="2000" b="1" dirty="0">
              <a:solidFill>
                <a:schemeClr val="bg2"/>
              </a:solidFill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3949E-1C97-45EE-BEA2-87E0A2E0C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noProof="1"/>
              <a:t>SoftUni helps students get </a:t>
            </a:r>
            <a:r>
              <a:rPr lang="en-US" noProof="1" smtClean="0"/>
              <a:t>started</a:t>
            </a:r>
          </a:p>
          <a:p>
            <a:pPr>
              <a:lnSpc>
                <a:spcPct val="120000"/>
              </a:lnSpc>
            </a:pPr>
            <a:r>
              <a:rPr lang="en-US" dirty="0"/>
              <a:t>Contracts with </a:t>
            </a:r>
            <a:r>
              <a:rPr lang="en-US" dirty="0" smtClean="0"/>
              <a:t>70 + </a:t>
            </a:r>
            <a:r>
              <a:rPr lang="en-US" dirty="0"/>
              <a:t>IT companies for hiring students from </a:t>
            </a:r>
            <a:endParaRPr lang="en-US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 smtClean="0"/>
              <a:t>SoftUni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/>
              <a:t>top </a:t>
            </a:r>
            <a:r>
              <a:rPr lang="en-US" dirty="0"/>
              <a:t>students </a:t>
            </a:r>
            <a:r>
              <a:rPr lang="en-US" dirty="0" smtClean="0"/>
              <a:t>will have </a:t>
            </a:r>
            <a:r>
              <a:rPr lang="en-US" dirty="0"/>
              <a:t>the opportunity to work at </a:t>
            </a:r>
            <a:r>
              <a:rPr lang="en-US" dirty="0" err="1" smtClean="0"/>
              <a:t>SoftUni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top students will choose between a lot of</a:t>
            </a:r>
            <a:r>
              <a:rPr lang="bg-BG" dirty="0" smtClean="0"/>
              <a:t> </a:t>
            </a:r>
            <a:r>
              <a:rPr lang="en-US" dirty="0" smtClean="0"/>
              <a:t>employers</a:t>
            </a:r>
          </a:p>
          <a:p>
            <a:pPr>
              <a:lnSpc>
                <a:spcPct val="120000"/>
              </a:lnSpc>
            </a:pPr>
            <a:r>
              <a:rPr lang="en-US" dirty="0"/>
              <a:t>We do not promise work for students with poor </a:t>
            </a:r>
            <a:r>
              <a:rPr lang="en-US" dirty="0" smtClean="0"/>
              <a:t>results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Career center</a:t>
            </a:r>
            <a:endParaRPr lang="bg-BG" dirty="0"/>
          </a:p>
          <a:p>
            <a:pPr lvl="1">
              <a:lnSpc>
                <a:spcPct val="120000"/>
              </a:lnSpc>
            </a:pPr>
            <a:r>
              <a:rPr lang="en-US" dirty="0"/>
              <a:t>Seeks job for everyone with average success </a:t>
            </a:r>
            <a:r>
              <a:rPr lang="en-US" dirty="0" smtClean="0"/>
              <a:t>5.00+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for G</a:t>
            </a:r>
            <a:r>
              <a:rPr lang="en-US" dirty="0" smtClean="0"/>
              <a:t>raduates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Course Scope and Objectives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0" y="457200"/>
            <a:ext cx="69890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Knowledge of the software development process</a:t>
            </a:r>
            <a:endParaRPr lang="en-US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Knowledge of the QA process </a:t>
            </a:r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Skills in functional and non-functional testing</a:t>
            </a:r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Ability to start work as a QA engineer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Objectives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32012" y="1143000"/>
            <a:ext cx="9829800" cy="5276048"/>
          </a:xfrm>
        </p:spPr>
        <p:txBody>
          <a:bodyPr/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Course introduction</a:t>
            </a:r>
            <a:endParaRPr lang="en-US" sz="3200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Introduction to software development and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software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None/>
            </a:pPr>
            <a:r>
              <a:rPr lang="en-US" sz="3200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ea typeface="Calibri"/>
                <a:cs typeface="Calibri"/>
                <a:sym typeface="Calibri"/>
              </a:rPr>
              <a:t>testing</a:t>
            </a:r>
            <a:endParaRPr lang="en-US" sz="3200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Bug tracking systems and reporting issues</a:t>
            </a:r>
            <a:endParaRPr lang="en-US" sz="3200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Making test cases, scenarios and execution</a:t>
            </a:r>
            <a:endParaRPr lang="en-US" sz="3200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Reading, examining and writing documentation</a:t>
            </a:r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Test automation and selenium</a:t>
            </a:r>
            <a:endParaRPr lang="en-US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Software development and testing lifecycles</a:t>
            </a:r>
            <a:endParaRPr lang="en-US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Testing types</a:t>
            </a:r>
            <a:endParaRPr lang="en-US" dirty="0"/>
          </a:p>
          <a:p>
            <a:pPr marL="304747" lvl="0" indent="-30474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Practical exam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Exercises and Labs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are They Important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-3048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7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558800" marR="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</a:pPr>
            <a:r>
              <a:rPr lang="en-US" sz="3600" dirty="0" err="1" smtClean="0"/>
              <a:t>Ventsislav</a:t>
            </a:r>
            <a:r>
              <a:rPr lang="en-US" sz="3600" dirty="0" smtClean="0"/>
              <a:t> </a:t>
            </a:r>
            <a:r>
              <a:rPr lang="en-US" sz="3600" dirty="0" err="1" smtClean="0"/>
              <a:t>Ivanov</a:t>
            </a:r>
            <a:endParaRPr lang="en-US" dirty="0">
              <a:solidFill>
                <a:srgbClr val="ECE9E2"/>
              </a:solidFill>
            </a:endParaRPr>
          </a:p>
          <a:p>
            <a:pPr marL="1066419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sz="3000" dirty="0"/>
              <a:t>Manual QA</a:t>
            </a:r>
          </a:p>
          <a:p>
            <a:pPr marL="1053719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sz="3000" dirty="0" smtClean="0"/>
              <a:t>Lecturer at Software University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</a:pPr>
            <a:r>
              <a:rPr lang="en-US" sz="3000" dirty="0" smtClean="0"/>
              <a:t>( Java Fundamentals, C# Fundamentals)</a:t>
            </a:r>
          </a:p>
          <a:p>
            <a:pPr marL="1066419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buFont typeface="Wingdings" pitchFamily="2" charset="2"/>
              <a:buChar char="§"/>
            </a:pPr>
            <a:r>
              <a:rPr lang="en-US" sz="3000" dirty="0" smtClean="0"/>
              <a:t>QA Automation – 2 years</a:t>
            </a:r>
            <a:endParaRPr lang="en-US" sz="3000" dirty="0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The Trainer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l="18872"/>
          <a:stretch/>
        </p:blipFill>
        <p:spPr>
          <a:xfrm>
            <a:off x="7900416" y="1295400"/>
            <a:ext cx="3865966" cy="47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t="4219" r="29029" b="34708"/>
          <a:stretch/>
        </p:blipFill>
        <p:spPr>
          <a:xfrm>
            <a:off x="8106836" y="1514856"/>
            <a:ext cx="3659546" cy="357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0413" y="1053001"/>
            <a:ext cx="11804700" cy="5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Labs - during classes</a:t>
            </a:r>
            <a:endParaRPr dirty="0"/>
          </a:p>
          <a:p>
            <a:pPr marL="304746" marR="0" lvl="0" indent="-304746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Exercises - for homework, submitted through the </a:t>
            </a:r>
            <a:r>
              <a:rPr lang="en-US" u="sng" dirty="0">
                <a:hlinkClick r:id="rId3"/>
              </a:rPr>
              <a:t>SoftUni.bg</a:t>
            </a:r>
            <a:r>
              <a:rPr lang="en-US" dirty="0"/>
              <a:t> </a:t>
            </a:r>
            <a:endParaRPr lang="en-US" dirty="0" smtClean="0"/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None/>
            </a:pPr>
            <a:r>
              <a:rPr lang="en-US" dirty="0" smtClean="0"/>
              <a:t>platform </a:t>
            </a:r>
            <a:r>
              <a:rPr lang="en-US" dirty="0"/>
              <a:t>up to 1 week after class</a:t>
            </a:r>
            <a:endParaRPr dirty="0"/>
          </a:p>
          <a:p>
            <a:pPr marL="304746" marR="0" lvl="0" indent="-304746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Quizzes - during class or up to 2 days after class at </a:t>
            </a:r>
            <a:endParaRPr lang="en-US" dirty="0" smtClean="0"/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None/>
            </a:pPr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://softuni.bg:8080</a:t>
            </a:r>
            <a:r>
              <a:rPr lang="en-US" dirty="0"/>
              <a:t> </a:t>
            </a:r>
            <a:endParaRPr dirty="0"/>
          </a:p>
          <a:p>
            <a:pPr marL="304746" marR="0" lvl="0" indent="-88846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Exercises and Labs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Fundamentals: More Details 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4000" b="0" dirty="0">
                <a:ea typeface="Calibri"/>
                <a:cs typeface="Calibri"/>
                <a:sym typeface="Calibri"/>
              </a:rPr>
              <a:t>Duration, Languages, </a:t>
            </a:r>
            <a:r>
              <a:rPr lang="en-US" sz="4000" b="0" dirty="0" smtClean="0">
                <a:ea typeface="Calibri"/>
                <a:cs typeface="Calibri"/>
                <a:sym typeface="Calibri"/>
              </a:rPr>
              <a:t>Technologies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2" y="76200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374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Lectures: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(onsite + YouTube videos)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exercises (in class):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Homework: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hours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Schedule: </a:t>
            </a:r>
            <a:r>
              <a:rPr lang="en-US" dirty="0" smtClean="0">
                <a:solidFill>
                  <a:schemeClr val="bg1"/>
                </a:solidFill>
                <a:sym typeface="Calibri"/>
              </a:rPr>
              <a:t>September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dirty="0" smtClean="0">
                <a:solidFill>
                  <a:schemeClr val="bg1"/>
                </a:solidFill>
                <a:sym typeface="Calibri"/>
              </a:rPr>
              <a:t>November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en-US" dirty="0">
                <a:solidFill>
                  <a:schemeClr val="bg1"/>
                </a:solidFill>
              </a:rPr>
              <a:t>8</a:t>
            </a:r>
            <a:endParaRPr dirty="0">
              <a:solidFill>
                <a:schemeClr val="bg1"/>
              </a:solidFill>
            </a:endParaRPr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exam:</a:t>
            </a:r>
            <a:r>
              <a:rPr lang="en-US" dirty="0"/>
              <a:t> </a:t>
            </a:r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en-US" sz="3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3400" dirty="0" smtClean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November</a:t>
            </a: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en-US" dirty="0">
                <a:solidFill>
                  <a:schemeClr val="bg1"/>
                </a:solidFill>
              </a:rPr>
              <a:t>8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Practical exam II: </a:t>
            </a:r>
            <a:r>
              <a:rPr lang="en-US" dirty="0" smtClean="0">
                <a:solidFill>
                  <a:schemeClr val="bg1"/>
                </a:solidFill>
              </a:rPr>
              <a:t>***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Training Duration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18" y="1828800"/>
            <a:ext cx="3657607" cy="3657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the slides are in English?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English is the native language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software engineers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  <a:endParaRPr dirty="0"/>
          </a:p>
          <a:p>
            <a:pPr marL="914240" marR="0" lvl="2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Just learn English!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 excuses</a:t>
            </a:r>
            <a:endParaRPr sz="3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English?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0"/>
            <a:ext cx="4548398" cy="54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4000" b="0" dirty="0" smtClean="0">
                <a:ea typeface="Calibri"/>
                <a:cs typeface="Calibri"/>
                <a:sym typeface="Calibri"/>
              </a:rPr>
              <a:t>Exam and Evaluation Criteria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9906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practical exam tests your skills on: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Planning tests</a:t>
            </a:r>
            <a:endParaRPr dirty="0"/>
          </a:p>
          <a:p>
            <a:pPr marL="609493" marR="0" lvl="1" indent="-231606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Finding bugs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Reporting issues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Working with a bug tracking system</a:t>
            </a: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Exam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25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Upon given project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Write scenarios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Manually test some of the functionality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automation upon given functionalities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Set deployment configuration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Set Bug tracking system workflow</a:t>
            </a:r>
            <a:endParaRPr dirty="0"/>
          </a:p>
          <a:p>
            <a:pPr marL="609493" marR="0" lvl="1" indent="-23160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Document all the work (bug reporting, fixing, etc…) in the BTS</a:t>
            </a:r>
            <a:endParaRPr dirty="0"/>
          </a:p>
        </p:txBody>
      </p:sp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Exam (2)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26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</a:t>
            </a:r>
            <a:r>
              <a:rPr lang="en-US" dirty="0" smtClean="0"/>
              <a:t>for Course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2" y="3605922"/>
            <a:ext cx="3099678" cy="309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01925" y="3638735"/>
            <a:ext cx="1927539" cy="277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5511" y="4845148"/>
            <a:ext cx="1985439" cy="7936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 smtClean="0">
                <a:solidFill>
                  <a:schemeClr val="bg2"/>
                </a:solidFill>
              </a:rPr>
              <a:t>EVALUATION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chemeClr val="bg2"/>
                </a:solidFill>
              </a:rPr>
              <a:t>CRITERIA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17620" y="4665699"/>
            <a:ext cx="904415" cy="8342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 smtClean="0"/>
              <a:t>EXAM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/>
              <a:t>80%</a:t>
            </a:r>
            <a:endParaRPr lang="bg-BG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658" y="1219200"/>
            <a:ext cx="1937154" cy="267981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246480" y="1829848"/>
            <a:ext cx="1503501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 smtClean="0"/>
              <a:t>HOMEWORK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2</a:t>
            </a:r>
            <a:r>
              <a:rPr lang="en-US" sz="2800" b="1" dirty="0" smtClean="0"/>
              <a:t>0%</a:t>
            </a:r>
            <a:endParaRPr lang="bg-BG" sz="28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458881" y="3724845"/>
            <a:ext cx="1809807" cy="27159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185014" y="4767792"/>
            <a:ext cx="1623398" cy="871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 smtClean="0"/>
              <a:t>BONUSES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/>
              <a:t>10%</a:t>
            </a:r>
            <a:endParaRPr lang="bg-BG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596" y="2413135"/>
            <a:ext cx="1420428" cy="20826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589306" y="2819400"/>
            <a:ext cx="83869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 smtClean="0"/>
              <a:t>TEAM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 smtClean="0"/>
              <a:t>PLAY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654522">
            <a:off x="933612" y="3086384"/>
            <a:ext cx="1454885" cy="213104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18900000">
            <a:off x="784446" y="3785010"/>
            <a:ext cx="1184940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 smtClean="0"/>
              <a:t>QUIZZES</a:t>
            </a:r>
          </a:p>
        </p:txBody>
      </p:sp>
    </p:spTree>
    <p:extLst>
      <p:ext uri="{BB962C8B-B14F-4D97-AF65-F5344CB8AC3E}">
        <p14:creationId xmlns:p14="http://schemas.microsoft.com/office/powerpoint/2010/main" val="18247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23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1500" b="1" dirty="0" smtClean="0"/>
              <a:t>#QA-Fund</a:t>
            </a:r>
            <a:endParaRPr lang="bg-BG" sz="11500" b="1" dirty="0"/>
          </a:p>
          <a:p>
            <a:pPr marL="0" indent="0">
              <a:buNone/>
            </a:pPr>
            <a:endParaRPr lang="bg-BG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Questions?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586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Shape 235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smtClean="0">
                <a:latin typeface="Calibri"/>
                <a:ea typeface="Calibri"/>
                <a:cs typeface="Calibri"/>
                <a:sym typeface="Calibri"/>
              </a:rPr>
              <a:t>Welcome to </a:t>
            </a:r>
            <a:r>
              <a:rPr lang="en-US" sz="3400" dirty="0" err="1" smtClean="0">
                <a:latin typeface="Calibri"/>
                <a:ea typeface="Calibri"/>
                <a:cs typeface="Calibri"/>
                <a:sym typeface="Calibri"/>
              </a:rPr>
              <a:t>SoftUni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Course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scope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Course objective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Exercises and labs</a:t>
            </a:r>
            <a:endParaRPr dirty="0"/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Examination</a:t>
            </a:r>
            <a:endParaRPr dirty="0"/>
          </a:p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Learning resources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A8DFF-4593-486A-8C6E-C61C12273C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71209" y="5242157"/>
            <a:ext cx="1074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Quality Digital Education for Thousands of Young People</a:t>
            </a:r>
            <a:endParaRPr lang="bg-BG" sz="3600" b="1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1564506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35" y="3638326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44" y="3638326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9" y="3637696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94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19" y="3638326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87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0346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0346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4569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1392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1017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0642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026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0307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Directions at </a:t>
            </a:r>
            <a:r>
              <a:rPr lang="en-US" dirty="0" err="1" smtClean="0"/>
              <a:t>SoftUni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14197C-611A-41B0-84B7-64F0E2C79896}"/>
              </a:ext>
            </a:extLst>
          </p:cNvPr>
          <p:cNvGrpSpPr/>
          <p:nvPr/>
        </p:nvGrpSpPr>
        <p:grpSpPr>
          <a:xfrm>
            <a:off x="1598612" y="4510516"/>
            <a:ext cx="8991600" cy="1674780"/>
            <a:chOff x="6115383" y="3251110"/>
            <a:chExt cx="5565855" cy="1674780"/>
          </a:xfrm>
        </p:grpSpPr>
        <p:sp>
          <p:nvSpPr>
            <p:cNvPr id="23" name="Rounded Rectangle 8">
              <a:hlinkClick r:id="rId3"/>
              <a:extLst>
                <a:ext uri="{FF2B5EF4-FFF2-40B4-BE49-F238E27FC236}">
                  <a16:creationId xmlns:a16="http://schemas.microsoft.com/office/drawing/2014/main" id="{87BAE80D-5686-4316-88DD-1695495798B5}"/>
                </a:ext>
              </a:extLst>
            </p:cNvPr>
            <p:cNvSpPr/>
            <p:nvPr/>
          </p:nvSpPr>
          <p:spPr>
            <a:xfrm>
              <a:off x="6115383" y="3251110"/>
              <a:ext cx="5565855" cy="1674780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bg-BG" sz="6000" b="1" noProof="1">
                  <a:solidFill>
                    <a:srgbClr val="8CF4F2"/>
                  </a:solidFill>
                  <a:cs typeface="Consolas" pitchFamily="49" charset="0"/>
                </a:rPr>
                <a:t> 	</a:t>
              </a:r>
              <a:r>
                <a:rPr lang="en-US" sz="6000" b="1" noProof="1" smtClean="0">
                  <a:solidFill>
                    <a:srgbClr val="8CF4F2"/>
                  </a:solidFill>
                  <a:cs typeface="Consolas" pitchFamily="49" charset="0"/>
                </a:rPr>
                <a:t>           </a:t>
              </a:r>
              <a:r>
                <a:rPr lang="en-US" sz="2800" b="1" noProof="1" smtClean="0">
                  <a:solidFill>
                    <a:schemeClr val="tx1"/>
                  </a:solidFill>
                  <a:cs typeface="Consolas" pitchFamily="49" charset="0"/>
                </a:rPr>
                <a:t>PROGRAMMING FOR KIDS</a:t>
              </a:r>
              <a:r>
                <a:rPr lang="bg-BG" sz="2800" b="1" noProof="1" smtClean="0">
                  <a:solidFill>
                    <a:srgbClr val="8CF4F2"/>
                  </a:solidFill>
                  <a:cs typeface="Consolas" pitchFamily="49" charset="0"/>
                </a:rPr>
                <a:t>	</a:t>
              </a:r>
              <a:endParaRPr lang="en-US" sz="2800" b="1" noProof="1">
                <a:solidFill>
                  <a:srgbClr val="8CF4F2"/>
                </a:solidFill>
                <a:cs typeface="Consolas" pitchFamily="49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3200" b="1" noProof="1" smtClean="0">
                  <a:solidFill>
                    <a:schemeClr val="bg1"/>
                  </a:solidFill>
                </a:rPr>
                <a:t>                         </a:t>
              </a:r>
              <a:r>
                <a:rPr lang="bg-BG" sz="3200" b="1" noProof="1" smtClean="0">
                  <a:solidFill>
                    <a:schemeClr val="bg1"/>
                  </a:solidFill>
                </a:rPr>
                <a:t>(</a:t>
              </a:r>
              <a:r>
                <a:rPr lang="en-US" sz="3200" b="1" noProof="1" smtClean="0">
                  <a:solidFill>
                    <a:schemeClr val="bg1"/>
                  </a:solidFill>
                </a:rPr>
                <a:t> 1- 6 grade</a:t>
              </a:r>
              <a:r>
                <a:rPr lang="bg-BG" sz="3200" b="1" noProof="1" smtClean="0">
                  <a:solidFill>
                    <a:schemeClr val="bg1"/>
                  </a:solidFill>
                </a:rPr>
                <a:t>)</a:t>
              </a:r>
              <a:endParaRPr lang="bg-BG" sz="3200" b="1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hlinkClick r:id="rId3"/>
              <a:extLst>
                <a:ext uri="{FF2B5EF4-FFF2-40B4-BE49-F238E27FC236}">
                  <a16:creationId xmlns:a16="http://schemas.microsoft.com/office/drawing/2014/main" id="{00AF8020-7D2D-457C-BE12-23D8096A567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401" y="3693594"/>
              <a:ext cx="1700779" cy="94625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040198-D4AC-4F84-8ADE-E059E52B40AC}"/>
              </a:ext>
            </a:extLst>
          </p:cNvPr>
          <p:cNvGrpSpPr/>
          <p:nvPr/>
        </p:nvGrpSpPr>
        <p:grpSpPr>
          <a:xfrm>
            <a:off x="6340208" y="2015115"/>
            <a:ext cx="4876800" cy="2115210"/>
            <a:chOff x="600328" y="1843999"/>
            <a:chExt cx="4876800" cy="2115210"/>
          </a:xfrm>
        </p:grpSpPr>
        <p:sp>
          <p:nvSpPr>
            <p:cNvPr id="6" name="Rounded Rectangle 8">
              <a:hlinkClick r:id="rId5"/>
            </p:cNvPr>
            <p:cNvSpPr/>
            <p:nvPr/>
          </p:nvSpPr>
          <p:spPr>
            <a:xfrm>
              <a:off x="600328" y="2800684"/>
              <a:ext cx="4876800" cy="1158525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en-US" sz="2800" b="1" noProof="1" smtClean="0">
                  <a:solidFill>
                    <a:schemeClr val="tx1"/>
                  </a:solidFill>
                  <a:cs typeface="Consolas" pitchFamily="49" charset="0"/>
                </a:rPr>
                <a:t>DESIGN AND CREATIVE</a:t>
              </a: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None/>
              </a:pPr>
              <a:r>
                <a:rPr lang="bg-BG" sz="3200" b="1" noProof="1" smtClean="0">
                  <a:solidFill>
                    <a:schemeClr val="bg1"/>
                  </a:solidFill>
                  <a:cs typeface="Consolas" pitchFamily="49" charset="0"/>
                </a:rPr>
                <a:t>(</a:t>
              </a:r>
              <a:r>
                <a:rPr lang="en-US" sz="3200" b="1" noProof="1" smtClean="0">
                  <a:solidFill>
                    <a:schemeClr val="bg1"/>
                  </a:solidFill>
                  <a:cs typeface="Consolas" pitchFamily="49" charset="0"/>
                </a:rPr>
                <a:t>11 month program</a:t>
              </a:r>
              <a:r>
                <a:rPr lang="bg-BG" sz="3200" b="1" noProof="1" smtClean="0">
                  <a:solidFill>
                    <a:schemeClr val="bg1"/>
                  </a:solidFill>
                  <a:cs typeface="Consolas" pitchFamily="49" charset="0"/>
                </a:rPr>
                <a:t>)</a:t>
              </a:r>
              <a:endParaRPr lang="bg-BG" sz="3200" b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20687626-043B-478C-8922-F6FC4AFE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14" y="1843999"/>
              <a:ext cx="2270896" cy="729095"/>
            </a:xfrm>
            <a:prstGeom prst="rect">
              <a:avLst/>
            </a:prstGeom>
          </p:spPr>
        </p:pic>
      </p:grp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10DA827B-B88E-43EF-84E5-5F1794BDB8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45" y="2037829"/>
            <a:ext cx="2165550" cy="714046"/>
          </a:xfrm>
          <a:prstGeom prst="rect">
            <a:avLst/>
          </a:prstGeom>
        </p:spPr>
      </p:pic>
      <p:sp>
        <p:nvSpPr>
          <p:cNvPr id="17" name="Rounded Rectangle 8">
            <a:hlinkClick r:id="rId5"/>
          </p:cNvPr>
          <p:cNvSpPr/>
          <p:nvPr/>
        </p:nvSpPr>
        <p:spPr>
          <a:xfrm>
            <a:off x="1065212" y="2971800"/>
            <a:ext cx="4876800" cy="1158525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 smtClean="0">
                <a:solidFill>
                  <a:schemeClr val="tx1"/>
                </a:solidFill>
                <a:cs typeface="Consolas" pitchFamily="49" charset="0"/>
              </a:rPr>
              <a:t>DIGITAL MARKETING</a:t>
            </a: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3200" b="1" noProof="1" smtClean="0">
                <a:solidFill>
                  <a:schemeClr val="bg1"/>
                </a:solidFill>
                <a:cs typeface="Consolas" pitchFamily="49" charset="0"/>
              </a:rPr>
              <a:t>(</a:t>
            </a:r>
            <a:r>
              <a:rPr lang="en-US" sz="3200" b="1" noProof="1" smtClean="0">
                <a:solidFill>
                  <a:schemeClr val="bg1"/>
                </a:solidFill>
                <a:cs typeface="Consolas" pitchFamily="49" charset="0"/>
              </a:rPr>
              <a:t>7</a:t>
            </a:r>
            <a:r>
              <a:rPr lang="en-US" sz="3200" b="1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chemeClr val="bg1"/>
                </a:solidFill>
                <a:cs typeface="Consolas" pitchFamily="49" charset="0"/>
              </a:rPr>
              <a:t>month program</a:t>
            </a:r>
            <a:r>
              <a:rPr lang="bg-BG" sz="3200" b="1" noProof="1" smtClean="0">
                <a:solidFill>
                  <a:schemeClr val="bg1"/>
                </a:solidFill>
                <a:cs typeface="Consolas" pitchFamily="49" charset="0"/>
              </a:rPr>
              <a:t>)</a:t>
            </a:r>
            <a:endParaRPr lang="bg-BG" sz="3200" b="1" dirty="0">
              <a:solidFill>
                <a:schemeClr val="bg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4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 at </a:t>
            </a:r>
            <a:r>
              <a:rPr lang="en-US" dirty="0" err="1" smtClean="0"/>
              <a:t>SoftUni</a:t>
            </a:r>
            <a:r>
              <a:rPr lang="en-US" dirty="0" smtClean="0"/>
              <a:t> </a:t>
            </a:r>
            <a:r>
              <a:rPr lang="bg-BG" dirty="0" smtClean="0"/>
              <a:t>(2</a:t>
            </a:r>
            <a:r>
              <a:rPr lang="bg-BG" dirty="0"/>
              <a:t>) </a:t>
            </a:r>
            <a:r>
              <a:rPr lang="en-US" dirty="0"/>
              <a:t>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8457E38-0EA3-4B72-AD6F-BB9B305A3040}"/>
              </a:ext>
            </a:extLst>
          </p:cNvPr>
          <p:cNvGrpSpPr/>
          <p:nvPr/>
        </p:nvGrpSpPr>
        <p:grpSpPr>
          <a:xfrm>
            <a:off x="626484" y="1466804"/>
            <a:ext cx="10935856" cy="1190791"/>
            <a:chOff x="608012" y="5276484"/>
            <a:chExt cx="10935856" cy="1190791"/>
          </a:xfrm>
        </p:grpSpPr>
        <p:sp>
          <p:nvSpPr>
            <p:cNvPr id="22" name="Rounded Rectangle 8">
              <a:hlinkClick r:id="rId2"/>
            </p:cNvPr>
            <p:cNvSpPr/>
            <p:nvPr/>
          </p:nvSpPr>
          <p:spPr>
            <a:xfrm>
              <a:off x="608012" y="5276484"/>
              <a:ext cx="10935856" cy="1190791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3600" b="1" noProof="1" smtClean="0">
                  <a:solidFill>
                    <a:schemeClr val="tx1"/>
                  </a:solidFill>
                  <a:cs typeface="Consolas" pitchFamily="49" charset="0"/>
                </a:rPr>
                <a:t> “</a:t>
              </a:r>
              <a:r>
                <a:rPr lang="en-US" sz="3600" b="1" noProof="1" smtClean="0">
                  <a:solidFill>
                    <a:schemeClr val="tx1"/>
                  </a:solidFill>
                  <a:cs typeface="Consolas" pitchFamily="49" charset="0"/>
                </a:rPr>
                <a:t>Software University</a:t>
              </a:r>
              <a:r>
                <a:rPr lang="bg-BG" sz="3600" b="1" noProof="1" smtClean="0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“</a:t>
              </a:r>
              <a:r>
                <a:rPr lang="en-US" sz="3600" b="1" noProof="1" smtClean="0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 </a:t>
              </a:r>
              <a:r>
                <a:rPr lang="en-US" sz="3600" b="1" noProof="1" smtClean="0">
                  <a:solidFill>
                    <a:schemeClr val="tx1"/>
                  </a:solidFill>
                  <a:cs typeface="Consolas" pitchFamily="49" charset="0"/>
                </a:rPr>
                <a:t>Fondation</a:t>
              </a:r>
              <a:endParaRPr lang="en-US" sz="3600" b="1" noProof="1">
                <a:solidFill>
                  <a:schemeClr val="tx1"/>
                </a:solidFill>
                <a:cs typeface="Consolas" pitchFamily="49" charset="0"/>
              </a:endParaRPr>
            </a:p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(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free trainings,books and educational content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)</a:t>
              </a:r>
              <a:endParaRPr lang="bg-BG" sz="2600" b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  <p:pic>
          <p:nvPicPr>
            <p:cNvPr id="31" name="Picture 30">
              <a:hlinkClick r:id="rId2"/>
              <a:extLst>
                <a:ext uri="{FF2B5EF4-FFF2-40B4-BE49-F238E27FC236}">
                  <a16:creationId xmlns:a16="http://schemas.microsoft.com/office/drawing/2014/main" id="{F3E0576B-0DEF-43DD-B956-5ACB67A79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37" y="5535079"/>
              <a:ext cx="2843375" cy="70919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ABFDDA-0448-4A59-9649-527D04D0717D}"/>
              </a:ext>
            </a:extLst>
          </p:cNvPr>
          <p:cNvGrpSpPr/>
          <p:nvPr/>
        </p:nvGrpSpPr>
        <p:grpSpPr>
          <a:xfrm>
            <a:off x="626484" y="3427546"/>
            <a:ext cx="10935856" cy="1545716"/>
            <a:chOff x="608012" y="5099023"/>
            <a:chExt cx="10935856" cy="1545716"/>
          </a:xfrm>
        </p:grpSpPr>
        <p:sp>
          <p:nvSpPr>
            <p:cNvPr id="14" name="Rounded Rectangle 8">
              <a:hlinkClick r:id="rId4"/>
              <a:extLst>
                <a:ext uri="{FF2B5EF4-FFF2-40B4-BE49-F238E27FC236}">
                  <a16:creationId xmlns:a16="http://schemas.microsoft.com/office/drawing/2014/main" id="{70F733DC-4099-4288-9DC1-9FE4E52F1791}"/>
                </a:ext>
              </a:extLst>
            </p:cNvPr>
            <p:cNvSpPr/>
            <p:nvPr/>
          </p:nvSpPr>
          <p:spPr>
            <a:xfrm>
              <a:off x="608012" y="5099023"/>
              <a:ext cx="10935856" cy="1545716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 smtClean="0">
                  <a:solidFill>
                    <a:schemeClr val="tx1"/>
                  </a:solidFill>
                  <a:cs typeface="Consolas" pitchFamily="49" charset="0"/>
                </a:rPr>
                <a:t>Private</a:t>
              </a:r>
              <a:r>
                <a:rPr lang="bg-BG" sz="3200" b="1" noProof="1" smtClean="0">
                  <a:solidFill>
                    <a:schemeClr val="tx1"/>
                  </a:solidFill>
                  <a:cs typeface="Consolas" pitchFamily="49" charset="0"/>
                </a:rPr>
                <a:t> </a:t>
              </a:r>
              <a:r>
                <a:rPr lang="en-US" sz="3200" b="1" noProof="1" smtClean="0">
                  <a:solidFill>
                    <a:schemeClr val="tx1"/>
                  </a:solidFill>
                  <a:cs typeface="Consolas" pitchFamily="49" charset="0"/>
                </a:rPr>
                <a:t>High School for Digital</a:t>
              </a:r>
              <a:r>
                <a:rPr lang="bg-BG" sz="3200" b="1" noProof="1" smtClean="0">
                  <a:solidFill>
                    <a:schemeClr val="tx1"/>
                  </a:solidFill>
                  <a:cs typeface="Consolas" pitchFamily="49" charset="0"/>
                </a:rPr>
                <a:t> </a:t>
              </a:r>
              <a:r>
                <a:rPr lang="en-US" sz="3200" b="1" noProof="1" smtClean="0">
                  <a:solidFill>
                    <a:schemeClr val="tx1"/>
                  </a:solidFill>
                  <a:cs typeface="Consolas" pitchFamily="49" charset="0"/>
                </a:rPr>
                <a:t>Skills</a:t>
              </a:r>
            </a:p>
            <a:p>
              <a:pPr marL="3389206" lvl="1" indent="-92075"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(приложно 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programming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, 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graphic design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, </a:t>
              </a:r>
              <a:r>
                <a:rPr lang="en-US" sz="2600" b="1" noProof="1" smtClean="0">
                  <a:solidFill>
                    <a:schemeClr val="bg1"/>
                  </a:solidFill>
                  <a:cs typeface="Consolas" pitchFamily="49" charset="0"/>
                </a:rPr>
                <a:t>digital marketing</a:t>
              </a:r>
              <a:r>
                <a:rPr lang="bg-BG" sz="2600" b="1" noProof="1" smtClean="0">
                  <a:solidFill>
                    <a:schemeClr val="bg1"/>
                  </a:solidFill>
                  <a:cs typeface="Consolas" pitchFamily="49" charset="0"/>
                </a:rPr>
                <a:t>)</a:t>
              </a:r>
              <a:endParaRPr lang="bg-BG" sz="2600" b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  <p:pic>
          <p:nvPicPr>
            <p:cNvPr id="15" name="Picture 14">
              <a:hlinkClick r:id="rId5"/>
              <a:extLst>
                <a:ext uri="{FF2B5EF4-FFF2-40B4-BE49-F238E27FC236}">
                  <a16:creationId xmlns:a16="http://schemas.microsoft.com/office/drawing/2014/main" id="{D040F627-1DC4-4107-BD02-56ED5E5C9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37" y="5470933"/>
              <a:ext cx="2139103" cy="723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32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CBEA6-396F-4B71-AE6F-A7ED36E71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176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bg-BG" dirty="0"/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Types of Education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Group 134">
            <a:extLst>
              <a:ext uri="{FF2B5EF4-FFF2-40B4-BE49-F238E27FC236}">
                <a16:creationId xmlns:a16="http://schemas.microsoft.com/office/drawing/2014/main" id="{409154A4-5F7A-4288-BAEE-EA57F6E06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422164"/>
              </p:ext>
            </p:extLst>
          </p:nvPr>
        </p:nvGraphicFramePr>
        <p:xfrm>
          <a:off x="1141412" y="1447800"/>
          <a:ext cx="9677400" cy="2920941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Presently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Online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chemeClr val="bg1"/>
                          </a:solidFill>
                        </a:rPr>
                        <a:t>Direct access </a:t>
                      </a:r>
                      <a:r>
                        <a:rPr lang="en-US" sz="2300" b="0" dirty="0" smtClean="0">
                          <a:solidFill>
                            <a:schemeClr val="tx1"/>
                          </a:solidFill>
                        </a:rPr>
                        <a:t>to lecturers and assistants</a:t>
                      </a:r>
                      <a:endParaRPr lang="en-US" sz="2300" b="0" dirty="0">
                        <a:solidFill>
                          <a:schemeClr val="tx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98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Virtual classroom</a:t>
                      </a:r>
                      <a:endParaRPr lang="en-US" b="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Present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exercises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Access to training materials</a:t>
                      </a:r>
                      <a:endParaRPr lang="en-US" b="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Direct access to colleagues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Contact the lecturer via sli.do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Ability to work </a:t>
                      </a:r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in a team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6E29342-9880-4651-8C58-DECB7A07D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96" y="4648200"/>
            <a:ext cx="1507566" cy="1863984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20100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C9B6B-E407-41AD-BA2E-829B4D0E2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5253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Diploma for Professions</a:t>
            </a:r>
            <a:r>
              <a:rPr lang="en-US" dirty="0" smtClean="0"/>
              <a:t> from </a:t>
            </a:r>
            <a:r>
              <a:rPr lang="en-US" dirty="0" err="1" smtClean="0"/>
              <a:t>SoftUni</a:t>
            </a:r>
            <a:endParaRPr lang="bg-BG" noProof="1"/>
          </a:p>
          <a:p>
            <a:pPr lvl="1">
              <a:lnSpc>
                <a:spcPct val="110000"/>
              </a:lnSpc>
            </a:pPr>
            <a:r>
              <a:rPr lang="en-US" dirty="0"/>
              <a:t>JavaScript Developer: </a:t>
            </a:r>
            <a:r>
              <a:rPr lang="bg-BG" dirty="0"/>
              <a:t>8</a:t>
            </a:r>
            <a:r>
              <a:rPr lang="en-US" dirty="0" smtClean="0"/>
              <a:t>0 </a:t>
            </a:r>
            <a:r>
              <a:rPr lang="bg-BG" dirty="0" smtClean="0"/>
              <a:t>+</a:t>
            </a:r>
            <a:r>
              <a:rPr lang="en-US" dirty="0" smtClean="0"/>
              <a:t> credits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PHP Developer: </a:t>
            </a:r>
            <a:r>
              <a:rPr lang="en-US" dirty="0" smtClean="0"/>
              <a:t>80 </a:t>
            </a:r>
            <a:r>
              <a:rPr lang="bg-BG" dirty="0" smtClean="0"/>
              <a:t>+</a:t>
            </a:r>
            <a:r>
              <a:rPr lang="en-US" dirty="0" smtClean="0"/>
              <a:t> credits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C# Web Developer: 1</a:t>
            </a:r>
            <a:r>
              <a:rPr lang="bg-BG" dirty="0"/>
              <a:t>5</a:t>
            </a:r>
            <a:r>
              <a:rPr lang="en-US" dirty="0"/>
              <a:t>0 + </a:t>
            </a:r>
            <a:r>
              <a:rPr lang="en-US" dirty="0" smtClean="0"/>
              <a:t>credits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Java </a:t>
            </a:r>
            <a:r>
              <a:rPr lang="en-US" dirty="0"/>
              <a:t>Web Developer: 1</a:t>
            </a:r>
            <a:r>
              <a:rPr lang="bg-BG" dirty="0"/>
              <a:t>5</a:t>
            </a:r>
            <a:r>
              <a:rPr lang="en-US" dirty="0" smtClean="0"/>
              <a:t>0 </a:t>
            </a:r>
            <a:r>
              <a:rPr lang="bg-BG" dirty="0" smtClean="0"/>
              <a:t>+</a:t>
            </a:r>
            <a:r>
              <a:rPr lang="en-US" dirty="0"/>
              <a:t> credits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Diploma and Certificates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59400-E739-44E8-99F8-269B4474E06B}"/>
              </a:ext>
            </a:extLst>
          </p:cNvPr>
          <p:cNvSpPr txBox="1"/>
          <p:nvPr/>
        </p:nvSpPr>
        <p:spPr>
          <a:xfrm>
            <a:off x="7471395" y="2488124"/>
            <a:ext cx="4343400" cy="3385617"/>
          </a:xfrm>
          <a:prstGeom prst="roundRect">
            <a:avLst>
              <a:gd name="adj" fmla="val 7452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>
            <a:defPPr>
              <a:defRPr lang="en-US"/>
            </a:defPPr>
            <a:lvl1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Each Course at </a:t>
            </a:r>
            <a:r>
              <a:rPr lang="en-US" dirty="0" err="1" smtClean="0">
                <a:solidFill>
                  <a:schemeClr val="tx1"/>
                </a:solidFill>
                <a:effectLst/>
              </a:rPr>
              <a:t>SoftUni</a:t>
            </a:r>
            <a:r>
              <a:rPr lang="en-US" dirty="0" smtClean="0">
                <a:solidFill>
                  <a:schemeClr val="tx1"/>
                </a:solidFill>
                <a:effectLst/>
              </a:rPr>
              <a:t> gives you several credits</a:t>
            </a:r>
          </a:p>
          <a:p>
            <a:r>
              <a:rPr lang="en-US" sz="2600" dirty="0" smtClean="0">
                <a:solidFill>
                  <a:schemeClr val="bg1"/>
                </a:solidFill>
                <a:effectLst/>
              </a:rPr>
              <a:t>(</a:t>
            </a:r>
            <a:r>
              <a:rPr lang="en-US" sz="2600" dirty="0">
                <a:solidFill>
                  <a:schemeClr val="bg1"/>
                </a:solidFill>
                <a:effectLst/>
              </a:rPr>
              <a:t>depends on the difficulty, the scope </a:t>
            </a:r>
            <a:endParaRPr lang="en-US" sz="2600" dirty="0" smtClean="0">
              <a:solidFill>
                <a:schemeClr val="bg1"/>
              </a:solidFill>
              <a:effectLst/>
            </a:endParaRPr>
          </a:p>
          <a:p>
            <a:r>
              <a:rPr lang="en-US" sz="2600" dirty="0" smtClean="0">
                <a:solidFill>
                  <a:schemeClr val="bg1"/>
                </a:solidFill>
                <a:effectLst/>
              </a:rPr>
              <a:t>of </a:t>
            </a:r>
            <a:r>
              <a:rPr lang="en-US" sz="2600" dirty="0">
                <a:solidFill>
                  <a:schemeClr val="bg1"/>
                </a:solidFill>
                <a:effectLst/>
              </a:rPr>
              <a:t>the course and</a:t>
            </a:r>
          </a:p>
          <a:p>
            <a:r>
              <a:rPr lang="en-US" sz="2600" dirty="0" smtClean="0">
                <a:solidFill>
                  <a:schemeClr val="bg1"/>
                </a:solidFill>
                <a:effectLst/>
              </a:rPr>
              <a:t>the </a:t>
            </a:r>
            <a:r>
              <a:rPr lang="en-US" sz="2600" dirty="0">
                <a:solidFill>
                  <a:schemeClr val="bg1"/>
                </a:solidFill>
                <a:effectLst/>
              </a:rPr>
              <a:t>evaluation at the end</a:t>
            </a:r>
            <a:r>
              <a:rPr lang="en-US" sz="2600" b="1" dirty="0" smtClean="0">
                <a:solidFill>
                  <a:schemeClr val="bg1"/>
                </a:solidFill>
                <a:effectLst/>
              </a:rPr>
              <a:t>)</a:t>
            </a:r>
            <a:endParaRPr lang="en-US" sz="26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774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2916</TotalTime>
  <Words>955</Words>
  <Application>Microsoft Office PowerPoint</Application>
  <PresentationFormat>Custom</PresentationFormat>
  <Paragraphs>220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Calibri</vt:lpstr>
      <vt:lpstr>Wingdings</vt:lpstr>
      <vt:lpstr>Corbel</vt:lpstr>
      <vt:lpstr>Noto Sans Symbols</vt:lpstr>
      <vt:lpstr>맑은 고딕</vt:lpstr>
      <vt:lpstr>Arial</vt:lpstr>
      <vt:lpstr>Lato</vt:lpstr>
      <vt:lpstr>Wingdings 2</vt:lpstr>
      <vt:lpstr>Consolas</vt:lpstr>
      <vt:lpstr>1_SoftUni3_1</vt:lpstr>
      <vt:lpstr>QA Fundamentals – Course Introduction</vt:lpstr>
      <vt:lpstr>The Trainer</vt:lpstr>
      <vt:lpstr>You Have Questions?</vt:lpstr>
      <vt:lpstr>Table of Contents</vt:lpstr>
      <vt:lpstr>PowerPoint Presentation</vt:lpstr>
      <vt:lpstr>Directions at SoftUni</vt:lpstr>
      <vt:lpstr>Directions at SoftUni (2)   </vt:lpstr>
      <vt:lpstr>Types of Education</vt:lpstr>
      <vt:lpstr>Diploma and Certificates</vt:lpstr>
      <vt:lpstr>Welcome to Software University</vt:lpstr>
      <vt:lpstr>Main Program</vt:lpstr>
      <vt:lpstr>Welcome to Software University</vt:lpstr>
      <vt:lpstr>Open Courses</vt:lpstr>
      <vt:lpstr>Work for Graduates</vt:lpstr>
      <vt:lpstr>PowerPoint Presentation</vt:lpstr>
      <vt:lpstr>Course Objectives</vt:lpstr>
      <vt:lpstr>Course Scope</vt:lpstr>
      <vt:lpstr>Course Scope (2)</vt:lpstr>
      <vt:lpstr>PowerPoint Presentation</vt:lpstr>
      <vt:lpstr>Exercises and Labs</vt:lpstr>
      <vt:lpstr>PowerPoint Presentation</vt:lpstr>
      <vt:lpstr>Training Duration</vt:lpstr>
      <vt:lpstr>Why English?</vt:lpstr>
      <vt:lpstr>PowerPoint Presentation</vt:lpstr>
      <vt:lpstr>Practical Exam</vt:lpstr>
      <vt:lpstr>Practical Exam (2)</vt:lpstr>
      <vt:lpstr>Scoring System for Course Name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Fundamentals – Course Introduction</dc:title>
  <cp:lastModifiedBy>Ventsislav Ivanov</cp:lastModifiedBy>
  <cp:revision>33</cp:revision>
  <dcterms:modified xsi:type="dcterms:W3CDTF">2018-09-13T16:58:35Z</dcterms:modified>
</cp:coreProperties>
</file>